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1" r:id="rId2"/>
    <p:sldId id="268" r:id="rId3"/>
    <p:sldId id="295" r:id="rId4"/>
    <p:sldId id="267" r:id="rId5"/>
    <p:sldId id="269" r:id="rId6"/>
    <p:sldId id="270" r:id="rId7"/>
    <p:sldId id="271" r:id="rId8"/>
    <p:sldId id="297" r:id="rId9"/>
    <p:sldId id="298" r:id="rId10"/>
    <p:sldId id="272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78" r:id="rId23"/>
    <p:sldId id="294" r:id="rId24"/>
    <p:sldId id="299" r:id="rId25"/>
    <p:sldId id="280" r:id="rId26"/>
    <p:sldId id="296" r:id="rId27"/>
    <p:sldId id="300" r:id="rId28"/>
    <p:sldId id="301" r:id="rId29"/>
    <p:sldId id="302" r:id="rId30"/>
    <p:sldId id="303" r:id="rId31"/>
    <p:sldId id="304" r:id="rId32"/>
    <p:sldId id="305" r:id="rId33"/>
    <p:sldId id="306" r:id="rId34"/>
  </p:sldIdLst>
  <p:sldSz cx="12192000" cy="6858000"/>
  <p:notesSz cx="6807200" cy="9939338"/>
  <p:defaultTextStyle>
    <a:lvl1pPr defTabSz="457200">
      <a:defRPr>
        <a:latin typeface="+mn-lt"/>
        <a:ea typeface="+mn-ea"/>
        <a:cs typeface="+mn-cs"/>
        <a:sym typeface="Helvetica"/>
      </a:defRPr>
    </a:lvl1pPr>
    <a:lvl2pPr defTabSz="457200">
      <a:defRPr>
        <a:latin typeface="+mn-lt"/>
        <a:ea typeface="+mn-ea"/>
        <a:cs typeface="+mn-cs"/>
        <a:sym typeface="Helvetica"/>
      </a:defRPr>
    </a:lvl2pPr>
    <a:lvl3pPr defTabSz="457200">
      <a:defRPr>
        <a:latin typeface="+mn-lt"/>
        <a:ea typeface="+mn-ea"/>
        <a:cs typeface="+mn-cs"/>
        <a:sym typeface="Helvetica"/>
      </a:defRPr>
    </a:lvl3pPr>
    <a:lvl4pPr defTabSz="457200">
      <a:defRPr>
        <a:latin typeface="+mn-lt"/>
        <a:ea typeface="+mn-ea"/>
        <a:cs typeface="+mn-cs"/>
        <a:sym typeface="Helvetica"/>
      </a:defRPr>
    </a:lvl4pPr>
    <a:lvl5pPr defTabSz="457200">
      <a:defRPr>
        <a:latin typeface="+mn-lt"/>
        <a:ea typeface="+mn-ea"/>
        <a:cs typeface="+mn-cs"/>
        <a:sym typeface="Helvetica"/>
      </a:defRPr>
    </a:lvl5pPr>
    <a:lvl6pPr defTabSz="457200">
      <a:defRPr>
        <a:latin typeface="+mn-lt"/>
        <a:ea typeface="+mn-ea"/>
        <a:cs typeface="+mn-cs"/>
        <a:sym typeface="Helvetica"/>
      </a:defRPr>
    </a:lvl6pPr>
    <a:lvl7pPr defTabSz="457200">
      <a:defRPr>
        <a:latin typeface="+mn-lt"/>
        <a:ea typeface="+mn-ea"/>
        <a:cs typeface="+mn-cs"/>
        <a:sym typeface="Helvetica"/>
      </a:defRPr>
    </a:lvl7pPr>
    <a:lvl8pPr defTabSz="457200">
      <a:defRPr>
        <a:latin typeface="+mn-lt"/>
        <a:ea typeface="+mn-ea"/>
        <a:cs typeface="+mn-cs"/>
        <a:sym typeface="Helvetica"/>
      </a:defRPr>
    </a:lvl8pPr>
    <a:lvl9pPr defTabSz="457200">
      <a:defRPr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4"/>
    <p:restoredTop sz="94649"/>
  </p:normalViewPr>
  <p:slideViewPr>
    <p:cSldViewPr snapToGrid="0" snapToObjects="1">
      <p:cViewPr varScale="1">
        <p:scale>
          <a:sx n="105" d="100"/>
          <a:sy n="105" d="100"/>
        </p:scale>
        <p:origin x="85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0ACF4-8DDE-4375-B01D-7AFE8F715341}" type="datetimeFigureOut">
              <a:rPr lang="en-MY" smtClean="0"/>
              <a:t>2/7/2018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73237-57CE-405D-9F12-82F00151851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43482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673644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639298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27957" y="4406905"/>
            <a:ext cx="9652001" cy="1362075"/>
          </a:xfrm>
          <a:prstGeom prst="rect">
            <a:avLst/>
          </a:prstGeom>
        </p:spPr>
        <p:txBody>
          <a:bodyPr anchor="t"/>
          <a:lstStyle>
            <a:lvl1pPr algn="l">
              <a:defRPr sz="3100" cap="all"/>
            </a:lvl1pPr>
          </a:lstStyle>
          <a:p>
            <a:pPr lvl="0">
              <a:defRPr sz="1800" b="0" cap="none"/>
            </a:pPr>
            <a:r>
              <a:rPr sz="3100" b="1" cap="all"/>
              <a:t>Title Text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27957" y="2906718"/>
            <a:ext cx="9652001" cy="150019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661306" indent="-204106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2pPr>
            <a:lvl3pPr marL="1104900" indent="-1905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3pPr>
            <a:lvl4pPr marL="1600200" indent="-2286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4pPr>
            <a:lvl5pPr marL="2057400" indent="-2286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11237573" y="6406782"/>
            <a:ext cx="605499" cy="26425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1548" y="256810"/>
            <a:ext cx="9652001" cy="1178656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 b="0"/>
            </a:pPr>
            <a:r>
              <a:rPr sz="4400" b="1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31545" y="3678601"/>
            <a:ext cx="5167315" cy="7394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702127" indent="-244927">
              <a:spcBef>
                <a:spcPts val="500"/>
              </a:spcBef>
              <a:buFontTx/>
              <a:defRPr sz="2400"/>
            </a:lvl2pPr>
            <a:lvl3pPr marL="1143000" indent="-228600">
              <a:spcBef>
                <a:spcPts val="500"/>
              </a:spcBef>
              <a:buFontTx/>
              <a:defRPr sz="2400"/>
            </a:lvl3pPr>
            <a:lvl4pPr marL="1645920" indent="-274319">
              <a:spcBef>
                <a:spcPts val="500"/>
              </a:spcBef>
              <a:buFontTx/>
              <a:defRPr sz="2400"/>
            </a:lvl4pPr>
            <a:lvl5pPr marL="2103120" indent="-274320">
              <a:spcBef>
                <a:spcPts val="500"/>
              </a:spcBef>
              <a:buFontTx/>
              <a:defRPr sz="2400"/>
            </a:lvl5pPr>
          </a:lstStyle>
          <a:p>
            <a:pPr lvl="0">
              <a:defRPr sz="1800"/>
            </a:pPr>
            <a:r>
              <a:rPr sz="2400" dirty="0"/>
              <a:t>Body Level One</a:t>
            </a:r>
          </a:p>
          <a:p>
            <a:pPr lvl="1">
              <a:defRPr sz="1800"/>
            </a:pPr>
            <a:r>
              <a:rPr sz="2400" dirty="0"/>
              <a:t>Body Level Two</a:t>
            </a:r>
          </a:p>
          <a:p>
            <a:pPr lvl="2">
              <a:defRPr sz="1800"/>
            </a:pPr>
            <a:r>
              <a:rPr sz="2400" dirty="0"/>
              <a:t>Body Level Three</a:t>
            </a:r>
          </a:p>
          <a:p>
            <a:pPr lvl="3">
              <a:defRPr sz="1800"/>
            </a:pPr>
            <a:r>
              <a:rPr sz="2400" dirty="0"/>
              <a:t>Body Level Four</a:t>
            </a:r>
          </a:p>
          <a:p>
            <a:pPr lvl="4">
              <a:defRPr sz="1800"/>
            </a:pPr>
            <a:r>
              <a:rPr sz="2400" dirty="0"/>
              <a:t>Body Level Five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11237573" y="6406782"/>
            <a:ext cx="605499" cy="26425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099768" y="535782"/>
            <a:ext cx="7315205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099768" y="1473993"/>
            <a:ext cx="7315205" cy="80486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600073" indent="-142873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1237573" y="6406782"/>
            <a:ext cx="605499" cy="26425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5604A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0855985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2069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23333" y="92075"/>
            <a:ext cx="96520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 b="0"/>
            </a:pPr>
            <a:r>
              <a:rPr sz="4200" b="1"/>
              <a:t>Title 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23333" y="1600200"/>
            <a:ext cx="96520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6" r:id="rId4"/>
    <p:sldLayoutId id="2147483657" r:id="rId5"/>
  </p:sldLayoutIdLst>
  <p:transition spd="med"/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1pPr>
      <a:lvl2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2pPr>
      <a:lvl3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3pPr>
      <a:lvl4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4pPr>
      <a:lvl5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5pPr>
      <a:lvl6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6pPr>
      <a:lvl7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7pPr>
      <a:lvl8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8pPr>
      <a:lvl9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Gill Sans"/>
          <a:ea typeface="Gill Sans"/>
          <a:cs typeface="Gill Sans"/>
          <a:sym typeface="Gill Sans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Gill Sans"/>
          <a:ea typeface="Gill Sans"/>
          <a:cs typeface="Gill Sans"/>
          <a:sym typeface="Gill Sans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Gill Sans"/>
          <a:ea typeface="Gill Sans"/>
          <a:cs typeface="Gill Sans"/>
          <a:sym typeface="Gill Sans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9pPr>
    </p:bodyStyle>
    <p:otherStyle>
      <a:lvl1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1pPr>
      <a:lvl2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2pPr>
      <a:lvl3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3pPr>
      <a:lvl4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4pPr>
      <a:lvl5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5pPr>
      <a:lvl6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6pPr>
      <a:lvl7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7pPr>
      <a:lvl8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8pPr>
      <a:lvl9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klanghistory.blogspot.my/2014/03/blog-post_9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jpq82GicLXAhUdTI8KHS8JDhEQjRwIBw&amp;url=https://travel2penang.wordpress.com/tag/indian/page/3/&amp;psig=AOvVaw0r6XR1AU2vhQfcwkKf0XTX&amp;ust=1510886487765586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99922" y="49296"/>
            <a:ext cx="8019671" cy="8432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Making of A Malaysian Gastronomy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00662" y="2450179"/>
            <a:ext cx="2042826" cy="126778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Eric </a:t>
            </a:r>
            <a:r>
              <a:rPr lang="en-US" dirty="0" err="1" smtClean="0">
                <a:solidFill>
                  <a:srgbClr val="002060"/>
                </a:solidFill>
              </a:rPr>
              <a:t>Olmedo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Anisha</a:t>
            </a:r>
            <a:r>
              <a:rPr lang="en-US" dirty="0" smtClean="0">
                <a:solidFill>
                  <a:srgbClr val="002060"/>
                </a:solidFill>
              </a:rPr>
              <a:t> Chai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 descr="Central Wet Market - National Geo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89" y="887920"/>
            <a:ext cx="6429738" cy="43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19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768" y="535782"/>
            <a:ext cx="6378115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GB" i="1" dirty="0" smtClean="0"/>
              <a:t>AFTER A DUTCH TRANSITION…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1824-1957: THE BRITISH INFLUENCE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0800000" flipV="1">
            <a:off x="8119892" y="1673477"/>
            <a:ext cx="1430128" cy="2720197"/>
          </a:xfrm>
        </p:spPr>
        <p:txBody>
          <a:bodyPr>
            <a:normAutofit/>
          </a:bodyPr>
          <a:lstStyle/>
          <a:p>
            <a:r>
              <a:rPr lang="en-GB" dirty="0" smtClean="0"/>
              <a:t>1824: Signature of Anglo-Dutch Treaty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1957: Independence from British Empire</a:t>
            </a:r>
            <a:endParaRPr lang="en-GB" dirty="0"/>
          </a:p>
        </p:txBody>
      </p:sp>
      <p:pic>
        <p:nvPicPr>
          <p:cNvPr id="4" name="Picture 3" descr="british-colonial-malaya-astro-itv-featured-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7" y="1183442"/>
            <a:ext cx="6667916" cy="34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96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8210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i="1" dirty="0" err="1">
                <a:solidFill>
                  <a:srgbClr val="002060"/>
                </a:solidFill>
              </a:rPr>
              <a:t>Kopitiam</a:t>
            </a:r>
            <a:r>
              <a:rPr lang="en-US" sz="3200" dirty="0">
                <a:solidFill>
                  <a:srgbClr val="002060"/>
                </a:solidFill>
              </a:rPr>
              <a:t> and the </a:t>
            </a:r>
            <a:r>
              <a:rPr lang="en-US" sz="3200" dirty="0" err="1">
                <a:solidFill>
                  <a:srgbClr val="002060"/>
                </a:solidFill>
              </a:rPr>
              <a:t>Hainanese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Cookboys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400415" y="1576380"/>
            <a:ext cx="3592793" cy="2033427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Coffee Shop in </a:t>
            </a:r>
          </a:p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Hokkien</a:t>
            </a: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dialect</a:t>
            </a:r>
            <a:endParaRPr lang="en-US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9895" y="1206866"/>
            <a:ext cx="5560462" cy="42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91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i="1" dirty="0" err="1" smtClean="0">
                <a:solidFill>
                  <a:srgbClr val="002060"/>
                </a:solidFill>
              </a:rPr>
              <a:t>Kopitiam</a:t>
            </a:r>
            <a:r>
              <a:rPr lang="en-US" sz="3200" dirty="0" smtClean="0">
                <a:solidFill>
                  <a:srgbClr val="002060"/>
                </a:solidFill>
              </a:rPr>
              <a:t> and the </a:t>
            </a:r>
            <a:r>
              <a:rPr lang="en-US" sz="3200" dirty="0" err="1" smtClean="0">
                <a:solidFill>
                  <a:srgbClr val="002060"/>
                </a:solidFill>
              </a:rPr>
              <a:t>Hainanese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Cookboys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idx="1"/>
          </p:nvPr>
        </p:nvSpPr>
        <p:spPr>
          <a:xfrm>
            <a:off x="691978" y="1475218"/>
            <a:ext cx="4917990" cy="296185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Hainanese – latecomer and a minority immigrant group </a:t>
            </a:r>
          </a:p>
          <a:p>
            <a:pPr algn="l"/>
            <a:endParaRPr lang="en-US" sz="2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Cooks and domestics in the European households  </a:t>
            </a:r>
          </a:p>
          <a:p>
            <a:pPr algn="l"/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7" descr="It was not unusual for European households to have more than a dozen servants: a houseboy (“Boy”), a syce or chauffeur, a gardener (kebun), a washerman (dhoby) and a nanny (amah). Most of these positions were held by men, except the amah. Photo by G. R. Lambert &amp; Co. Fotoalbum Singapur (1890). All rights reserved, National Library Board, Singapor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24" y="1225959"/>
            <a:ext cx="5465344" cy="426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45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Kopitiam</a:t>
            </a:r>
            <a:r>
              <a:rPr lang="en-US" sz="3200" dirty="0" smtClean="0">
                <a:solidFill>
                  <a:srgbClr val="002060"/>
                </a:solidFill>
              </a:rPr>
              <a:t> and the Hainanese Cookboys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idx="1"/>
          </p:nvPr>
        </p:nvSpPr>
        <p:spPr>
          <a:xfrm>
            <a:off x="531340" y="1545336"/>
            <a:ext cx="4917990" cy="293914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Federation of Malaya’s independence in 1957 </a:t>
            </a:r>
          </a:p>
          <a:p>
            <a:pPr algn="l"/>
            <a:endParaRPr lang="en-US" sz="2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Unemployed </a:t>
            </a:r>
            <a:r>
              <a:rPr lang="en-US" sz="20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Hainanese</a:t>
            </a:r>
            <a:endParaRPr lang="en-US" sz="2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l"/>
            <a:endParaRPr lang="en-US" sz="2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Set up </a:t>
            </a:r>
            <a:r>
              <a:rPr lang="en-US" sz="20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Kopitiam</a:t>
            </a:r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and related businesses using their skills acquired </a:t>
            </a:r>
            <a:endParaRPr lang="en-US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9968" y="1260735"/>
            <a:ext cx="6291082" cy="41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78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Kopitiam</a:t>
            </a:r>
            <a:r>
              <a:rPr lang="en-US" sz="3200" dirty="0" smtClean="0">
                <a:solidFill>
                  <a:srgbClr val="002060"/>
                </a:solidFill>
              </a:rPr>
              <a:t> and the Hainanese Cookboys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idx="1"/>
          </p:nvPr>
        </p:nvSpPr>
        <p:spPr>
          <a:xfrm>
            <a:off x="1344655" y="1866744"/>
            <a:ext cx="4917990" cy="1273743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What do they serve in Kopitiam?</a:t>
            </a:r>
            <a:endParaRPr lang="en-US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0887" y="1178656"/>
            <a:ext cx="3676561" cy="4499908"/>
          </a:xfrm>
          <a:prstGeom prst="rect">
            <a:avLst/>
          </a:prstGeom>
        </p:spPr>
      </p:pic>
      <p:sp>
        <p:nvSpPr>
          <p:cNvPr id="7" name="Shape 169"/>
          <p:cNvSpPr txBox="1">
            <a:spLocks/>
          </p:cNvSpPr>
          <p:nvPr/>
        </p:nvSpPr>
        <p:spPr>
          <a:xfrm>
            <a:off x="1104900" y="3022600"/>
            <a:ext cx="53975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marL="0" indent="0" defTabSz="457200">
              <a:spcBef>
                <a:spcPts val="500"/>
              </a:spcBef>
              <a:buSzTx/>
              <a:buFontTx/>
              <a:buBlip>
                <a:blip r:embed="rId3"/>
              </a:buBlip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702127" indent="-244927" defTabSz="457200">
              <a:spcBef>
                <a:spcPts val="500"/>
              </a:spcBef>
              <a:buSzPct val="100000"/>
              <a:buFontTx/>
              <a:buChar char="–"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defTabSz="457200">
              <a:spcBef>
                <a:spcPts val="500"/>
              </a:spcBef>
              <a:buSzPct val="100000"/>
              <a:buFontTx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1645920" indent="-274319" defTabSz="457200">
              <a:spcBef>
                <a:spcPts val="500"/>
              </a:spcBef>
              <a:buSzPct val="100000"/>
              <a:buFontTx/>
              <a:buChar char="–"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2103120" indent="-274320" defTabSz="457200">
              <a:spcBef>
                <a:spcPts val="500"/>
              </a:spcBef>
              <a:buSzPct val="100000"/>
              <a:buFontTx/>
              <a:buChar char="»"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  <a:lvl6pPr marL="2651760" indent="-365760" defTabSz="4572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6pPr>
            <a:lvl7pPr marL="3108960" indent="-365760" defTabSz="4572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7pPr>
            <a:lvl8pPr marL="3566159" indent="-365759" defTabSz="4572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8pPr>
            <a:lvl9pPr marL="4023359" indent="-365759" defTabSz="4572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SG" sz="3600" smtClean="0">
                <a:solidFill>
                  <a:srgbClr val="625B48"/>
                </a:solidFill>
              </a:rPr>
              <a:t>What do they serve in  Kopitiam ?</a:t>
            </a:r>
            <a:endParaRPr lang="en-SG" sz="3600" dirty="0">
              <a:solidFill>
                <a:srgbClr val="625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0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32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Kopitiam</a:t>
            </a:r>
            <a:r>
              <a:rPr lang="en-US" sz="3200" dirty="0" smtClean="0">
                <a:solidFill>
                  <a:srgbClr val="002060"/>
                </a:solidFill>
              </a:rPr>
              <a:t> and the Hainanese Cookboys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Shape 176"/>
          <p:cNvSpPr/>
          <p:nvPr/>
        </p:nvSpPr>
        <p:spPr>
          <a:xfrm>
            <a:off x="7789134" y="4381155"/>
            <a:ext cx="357512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Pocket of food creolization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587" y="1099751"/>
            <a:ext cx="2726929" cy="414414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6716" y="3662407"/>
            <a:ext cx="3467101" cy="227330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76716" y="1099751"/>
            <a:ext cx="7624837" cy="25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46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0434"/>
            <a:ext cx="12192000" cy="10198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Story of </a:t>
            </a:r>
            <a:r>
              <a:rPr lang="en-US" sz="3200" i="1" dirty="0" err="1" smtClean="0">
                <a:solidFill>
                  <a:srgbClr val="002060"/>
                </a:solidFill>
              </a:rPr>
              <a:t>Bak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Kut</a:t>
            </a:r>
            <a:r>
              <a:rPr lang="en-US" sz="3200" i="1" dirty="0" smtClean="0">
                <a:solidFill>
                  <a:srgbClr val="002060"/>
                </a:solidFill>
              </a:rPr>
              <a:t> Teh </a:t>
            </a:r>
            <a:endParaRPr lang="en-US" sz="3200" i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t="4374" r="5004"/>
          <a:stretch/>
        </p:blipFill>
        <p:spPr>
          <a:xfrm rot="5400000">
            <a:off x="9529275" y="2356784"/>
            <a:ext cx="2596894" cy="2035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1322" r="3964"/>
          <a:stretch/>
        </p:blipFill>
        <p:spPr>
          <a:xfrm>
            <a:off x="190459" y="1559480"/>
            <a:ext cx="5011736" cy="363007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404494" y="1614840"/>
            <a:ext cx="4203192" cy="35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‘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Bak Kut Teh’</a:t>
            </a:r>
            <a:r>
              <a:rPr lang="en-US" altLang="zh-CN" sz="2400" dirty="0" smtClean="0">
                <a:latin typeface="Century Gothic" panose="020B0502020202020204" pitchFamily="34" charset="0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肉骨茶</a:t>
            </a:r>
            <a:endParaRPr lang="en-MY" altLang="zh-CN" sz="24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zh-CN" sz="105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US" altLang="zh-CN" sz="2000" dirty="0" smtClean="0">
                <a:latin typeface="Century Gothic" panose="020B0502020202020204" pitchFamily="34" charset="0"/>
              </a:rPr>
              <a:t>Klang, port city in Selangor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Century Gothic" panose="020B0502020202020204" pitchFamily="34" charset="0"/>
              </a:rPr>
              <a:t>P</a:t>
            </a:r>
            <a:r>
              <a:rPr lang="en-GB" sz="2000" dirty="0" err="1" smtClean="0">
                <a:latin typeface="Century Gothic" panose="020B0502020202020204" pitchFamily="34" charset="0"/>
              </a:rPr>
              <a:t>ork</a:t>
            </a:r>
            <a:r>
              <a:rPr lang="en-GB" sz="2000" dirty="0" smtClean="0">
                <a:latin typeface="Century Gothic" panose="020B0502020202020204" pitchFamily="34" charset="0"/>
              </a:rPr>
              <a:t> </a:t>
            </a:r>
            <a:r>
              <a:rPr lang="en-GB" sz="2000" dirty="0">
                <a:latin typeface="Century Gothic" panose="020B0502020202020204" pitchFamily="34" charset="0"/>
              </a:rPr>
              <a:t>ribs braised in broth of soy sauce, star anise, Chinese angelica, </a:t>
            </a:r>
            <a:r>
              <a:rPr lang="en-GB" sz="2000" dirty="0" smtClean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rehmannia</a:t>
            </a:r>
            <a:r>
              <a:rPr lang="en-GB" sz="2000" dirty="0">
                <a:latin typeface="Century Gothic" panose="020B0502020202020204" pitchFamily="34" charset="0"/>
              </a:rPr>
              <a:t> root and other Chinese </a:t>
            </a:r>
            <a:r>
              <a:rPr lang="en-GB" sz="2000" dirty="0" smtClean="0">
                <a:latin typeface="Century Gothic" panose="020B0502020202020204" pitchFamily="34" charset="0"/>
              </a:rPr>
              <a:t>herbs.</a:t>
            </a:r>
          </a:p>
          <a:p>
            <a:pPr>
              <a:spcBef>
                <a:spcPts val="1200"/>
              </a:spcBef>
            </a:pPr>
            <a:r>
              <a:rPr lang="en-GB" sz="2000" dirty="0">
                <a:latin typeface="Century Gothic" panose="020B0502020202020204" pitchFamily="34" charset="0"/>
              </a:rPr>
              <a:t>A</a:t>
            </a:r>
            <a:r>
              <a:rPr lang="en-GB" sz="2000" dirty="0" smtClean="0">
                <a:latin typeface="Century Gothic" panose="020B0502020202020204" pitchFamily="34" charset="0"/>
              </a:rPr>
              <a:t> </a:t>
            </a:r>
            <a:r>
              <a:rPr lang="en-GB" sz="2000" dirty="0">
                <a:latin typeface="Century Gothic" panose="020B0502020202020204" pitchFamily="34" charset="0"/>
              </a:rPr>
              <a:t>bowl of </a:t>
            </a:r>
            <a:r>
              <a:rPr lang="en-GB" sz="2000" dirty="0" smtClean="0">
                <a:latin typeface="Century Gothic" panose="020B0502020202020204" pitchFamily="34" charset="0"/>
              </a:rPr>
              <a:t>rice.</a:t>
            </a:r>
          </a:p>
          <a:p>
            <a:pPr marL="0" indent="0" algn="r">
              <a:buNone/>
            </a:pPr>
            <a:r>
              <a:rPr lang="en-GB" sz="1500" b="1" dirty="0" smtClean="0">
                <a:latin typeface="Century Gothic" panose="020B0502020202020204" pitchFamily="34" charset="0"/>
              </a:rPr>
              <a:t>- Extracted from Lee, HY (2017)</a:t>
            </a:r>
            <a:endParaRPr lang="en-MY" sz="1500" b="1" dirty="0" smtClean="0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MY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4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</a:t>
            </a:r>
            <a:r>
              <a:rPr lang="en-US" sz="3200" dirty="0">
                <a:solidFill>
                  <a:srgbClr val="002060"/>
                </a:solidFill>
              </a:rPr>
              <a:t>Story of </a:t>
            </a:r>
            <a:r>
              <a:rPr lang="en-US" sz="3200" i="1" dirty="0" err="1" smtClean="0">
                <a:solidFill>
                  <a:srgbClr val="002060"/>
                </a:solidFill>
              </a:rPr>
              <a:t>Bak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Kut</a:t>
            </a:r>
            <a:r>
              <a:rPr lang="en-US" sz="3200" i="1" dirty="0" smtClean="0">
                <a:solidFill>
                  <a:srgbClr val="002060"/>
                </a:solidFill>
              </a:rPr>
              <a:t> Teh </a:t>
            </a:r>
            <a:endParaRPr lang="en-US" sz="3200" i="1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72643" y="1560159"/>
            <a:ext cx="7426605" cy="3361913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100" i="1" dirty="0" err="1" smtClean="0">
                <a:latin typeface="Century Gothic" panose="020B0502020202020204" pitchFamily="34" charset="0"/>
              </a:rPr>
              <a:t>Hokkien</a:t>
            </a:r>
            <a:r>
              <a:rPr lang="en-US" altLang="zh-CN" sz="2100" dirty="0" smtClean="0">
                <a:latin typeface="Century Gothic" panose="020B0502020202020204" pitchFamily="34" charset="0"/>
              </a:rPr>
              <a:t> - worked as </a:t>
            </a:r>
            <a:r>
              <a:rPr lang="en-US" altLang="zh-CN" sz="2100" dirty="0">
                <a:latin typeface="Century Gothic" panose="020B0502020202020204" pitchFamily="34" charset="0"/>
              </a:rPr>
              <a:t>carrier workers, usually bare footed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entury Gothic" panose="020B0502020202020204" pitchFamily="34" charset="0"/>
              </a:rPr>
              <a:t>arthritis </a:t>
            </a:r>
            <a:r>
              <a:rPr lang="en-US" sz="2100" dirty="0">
                <a:latin typeface="Century Gothic" panose="020B0502020202020204" pitchFamily="34" charset="0"/>
              </a:rPr>
              <a:t>and rheumatism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100" dirty="0" smtClean="0">
                <a:latin typeface="Century Gothic" panose="020B0502020202020204" pitchFamily="34" charset="0"/>
              </a:rPr>
              <a:t>The dish was created to improve </a:t>
            </a:r>
            <a:r>
              <a:rPr lang="en-US" altLang="zh-CN" sz="2100" dirty="0">
                <a:latin typeface="Century Gothic" panose="020B0502020202020204" pitchFamily="34" charset="0"/>
              </a:rPr>
              <a:t>bones and joint </a:t>
            </a:r>
            <a:r>
              <a:rPr lang="en-US" altLang="zh-CN" sz="2100" dirty="0" smtClean="0">
                <a:latin typeface="Century Gothic" panose="020B0502020202020204" pitchFamily="34" charset="0"/>
              </a:rPr>
              <a:t>health</a:t>
            </a:r>
          </a:p>
          <a:p>
            <a:pPr marL="457200" lvl="1" indent="0" algn="r">
              <a:spcAft>
                <a:spcPts val="600"/>
              </a:spcAft>
              <a:buNone/>
            </a:pPr>
            <a:endParaRPr lang="en-US" altLang="zh-CN" b="1" dirty="0" smtClean="0">
              <a:latin typeface="Century Gothic" panose="020B0502020202020204" pitchFamily="34" charset="0"/>
            </a:endParaRPr>
          </a:p>
          <a:p>
            <a:pPr marL="457200" lvl="1" indent="0" algn="r">
              <a:spcBef>
                <a:spcPts val="0"/>
              </a:spcBef>
              <a:buNone/>
            </a:pPr>
            <a:r>
              <a:rPr lang="en-GB" b="1" dirty="0" smtClean="0">
                <a:latin typeface="Century Gothic" panose="020B0502020202020204" pitchFamily="34" charset="0"/>
              </a:rPr>
              <a:t>- </a:t>
            </a:r>
            <a:r>
              <a:rPr lang="en-GB" sz="1600" b="1" dirty="0" smtClean="0">
                <a:latin typeface="Century Gothic" panose="020B0502020202020204" pitchFamily="34" charset="0"/>
              </a:rPr>
              <a:t>Extracted </a:t>
            </a:r>
            <a:r>
              <a:rPr lang="en-GB" sz="1600" b="1" dirty="0">
                <a:latin typeface="Century Gothic" panose="020B0502020202020204" pitchFamily="34" charset="0"/>
              </a:rPr>
              <a:t>from Lee, HY (2017</a:t>
            </a:r>
            <a:r>
              <a:rPr lang="en-GB" sz="1600" b="1" dirty="0" smtClean="0">
                <a:latin typeface="Century Gothic" panose="020B0502020202020204" pitchFamily="34" charset="0"/>
              </a:rPr>
              <a:t>)</a:t>
            </a:r>
            <a:endParaRPr lang="en-MY" sz="16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07" y="1737591"/>
            <a:ext cx="4117296" cy="27997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48531" y="4537352"/>
            <a:ext cx="3865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Carrier workers at Port Klang. Adapted from ‘</a:t>
            </a:r>
            <a:r>
              <a:rPr lang="en-US" sz="1100" dirty="0" err="1" smtClean="0"/>
              <a:t>Klang</a:t>
            </a:r>
            <a:r>
              <a:rPr lang="en-US" sz="1100" dirty="0" smtClean="0"/>
              <a:t> History’ by Lim, 2000</a:t>
            </a:r>
            <a:r>
              <a:rPr lang="en-US" sz="1100" dirty="0"/>
              <a:t>, retrieved from </a:t>
            </a:r>
            <a:r>
              <a:rPr lang="en-US" sz="1100" dirty="0">
                <a:hlinkClick r:id="rId3"/>
              </a:rPr>
              <a:t>http://</a:t>
            </a:r>
            <a:r>
              <a:rPr lang="en-US" sz="1100" dirty="0" smtClean="0">
                <a:hlinkClick r:id="rId3"/>
              </a:rPr>
              <a:t>klanghistory.blogspot.my/2014/03/blog-post_9.html</a:t>
            </a:r>
            <a:endParaRPr lang="en-US" sz="1100" dirty="0" smtClean="0"/>
          </a:p>
          <a:p>
            <a:endParaRPr lang="en-MY" sz="1100" dirty="0"/>
          </a:p>
        </p:txBody>
      </p:sp>
    </p:spTree>
    <p:extLst>
      <p:ext uri="{BB962C8B-B14F-4D97-AF65-F5344CB8AC3E}">
        <p14:creationId xmlns:p14="http://schemas.microsoft.com/office/powerpoint/2010/main" val="3955771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9675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The Story of </a:t>
            </a:r>
            <a:r>
              <a:rPr lang="en-US" sz="3200" i="1" dirty="0" err="1" smtClean="0">
                <a:solidFill>
                  <a:srgbClr val="002060"/>
                </a:solidFill>
              </a:rPr>
              <a:t>Bak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Kut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smtClean="0">
                <a:solidFill>
                  <a:srgbClr val="002060"/>
                </a:solidFill>
              </a:rPr>
              <a:t>Teh </a:t>
            </a:r>
            <a:endParaRPr lang="en-US" sz="3200" i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40" y="1563326"/>
            <a:ext cx="4313751" cy="32353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9472" y="1673054"/>
            <a:ext cx="6689251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Concept </a:t>
            </a:r>
            <a:r>
              <a:rPr lang="en-GB" dirty="0">
                <a:solidFill>
                  <a:srgbClr val="FF0000"/>
                </a:solidFill>
                <a:latin typeface="Century Gothic" panose="020B0502020202020204" pitchFamily="34" charset="0"/>
              </a:rPr>
              <a:t>of diet therapy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smtClean="0">
                <a:latin typeface="Century Gothic" panose="020B0502020202020204" pitchFamily="34" charset="0"/>
              </a:rPr>
              <a:t>according to traditional Chinese Medicine</a:t>
            </a:r>
          </a:p>
          <a:p>
            <a:pPr marL="742950" lvl="1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Century Gothic" panose="020B0502020202020204" pitchFamily="34" charset="0"/>
              </a:rPr>
              <a:t>Pork and herbs – flavours and medicinal purposes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Century Gothic" panose="020B0502020202020204" pitchFamily="34" charset="0"/>
              </a:rPr>
              <a:t>Have an </a:t>
            </a:r>
            <a:r>
              <a:rPr lang="en-US" altLang="zh-CN" dirty="0">
                <a:latin typeface="Century Gothic" panose="020B0502020202020204" pitchFamily="34" charset="0"/>
              </a:rPr>
              <a:t>effect on ‘moisturizing dryness by nourishing yin.’ (Yang, 2003</a:t>
            </a:r>
            <a:r>
              <a:rPr lang="en-US" altLang="zh-CN" dirty="0" smtClean="0">
                <a:latin typeface="Century Gothic" panose="020B0502020202020204" pitchFamily="34" charset="0"/>
              </a:rPr>
              <a:t>).</a:t>
            </a:r>
          </a:p>
          <a:p>
            <a:pPr marL="457200" lvl="1" algn="r">
              <a:spcBef>
                <a:spcPts val="1200"/>
              </a:spcBef>
              <a:spcAft>
                <a:spcPts val="600"/>
              </a:spcAft>
            </a:pPr>
            <a:r>
              <a:rPr lang="en-GB" sz="1500" b="1" dirty="0" smtClean="0">
                <a:latin typeface="Century Gothic" panose="020B0502020202020204" pitchFamily="34" charset="0"/>
              </a:rPr>
              <a:t>- Extracted </a:t>
            </a:r>
            <a:r>
              <a:rPr lang="en-GB" sz="1500" b="1" dirty="0">
                <a:latin typeface="Century Gothic" panose="020B0502020202020204" pitchFamily="34" charset="0"/>
              </a:rPr>
              <a:t>from Lee, HY (2017)</a:t>
            </a:r>
            <a:endParaRPr lang="en-MY" sz="1500" b="1" dirty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55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032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Iconic </a:t>
            </a:r>
            <a:r>
              <a:rPr lang="en-US" sz="3200" i="1" dirty="0" err="1" smtClean="0">
                <a:solidFill>
                  <a:srgbClr val="002060"/>
                </a:solidFill>
              </a:rPr>
              <a:t>Mamak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99504" y="1423658"/>
            <a:ext cx="4108704" cy="2889849"/>
          </a:xfrm>
        </p:spPr>
        <p:txBody>
          <a:bodyPr>
            <a:normAutofit/>
          </a:bodyPr>
          <a:lstStyle/>
          <a:p>
            <a:endParaRPr lang="en-MY" dirty="0" smtClean="0"/>
          </a:p>
          <a:p>
            <a:pPr algn="ctr"/>
            <a:r>
              <a:rPr lang="en-MY" sz="2000" dirty="0" smtClean="0">
                <a:latin typeface="Century Gothic" panose="020B0502020202020204" pitchFamily="34" charset="0"/>
              </a:rPr>
              <a:t>Indian Muslim</a:t>
            </a:r>
          </a:p>
          <a:p>
            <a:endParaRPr lang="en-MY" sz="2000" dirty="0" smtClean="0">
              <a:latin typeface="Century Gothic" panose="020B0502020202020204" pitchFamily="34" charset="0"/>
            </a:endParaRPr>
          </a:p>
          <a:p>
            <a:pPr algn="ctr"/>
            <a:r>
              <a:rPr lang="en-MY" sz="2000" i="1" dirty="0" err="1">
                <a:latin typeface="Century Gothic" panose="020B0502020202020204" pitchFamily="34" charset="0"/>
              </a:rPr>
              <a:t>Nasi</a:t>
            </a:r>
            <a:r>
              <a:rPr lang="en-MY" sz="2000" i="1" dirty="0">
                <a:latin typeface="Century Gothic" panose="020B0502020202020204" pitchFamily="34" charset="0"/>
              </a:rPr>
              <a:t> </a:t>
            </a:r>
            <a:r>
              <a:rPr lang="en-MY" sz="2000" i="1" dirty="0" err="1">
                <a:latin typeface="Century Gothic" panose="020B0502020202020204" pitchFamily="34" charset="0"/>
              </a:rPr>
              <a:t>Kandar</a:t>
            </a:r>
            <a:r>
              <a:rPr lang="en-MY" sz="2000" dirty="0">
                <a:latin typeface="Century Gothic" panose="020B0502020202020204" pitchFamily="34" charset="0"/>
              </a:rPr>
              <a:t> </a:t>
            </a:r>
            <a:r>
              <a:rPr lang="en-MY" sz="2000" dirty="0" smtClean="0">
                <a:latin typeface="Century Gothic" panose="020B0502020202020204" pitchFamily="34" charset="0"/>
              </a:rPr>
              <a:t>– started in the colonial Penang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1231948"/>
            <a:ext cx="5001767" cy="390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8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9709" y="551526"/>
            <a:ext cx="7315205" cy="566738"/>
          </a:xfrm>
        </p:spPr>
        <p:txBody>
          <a:bodyPr>
            <a:normAutofit/>
          </a:bodyPr>
          <a:lstStyle/>
          <a:p>
            <a:pPr algn="ctr"/>
            <a:r>
              <a:rPr lang="en-GB" sz="2800" dirty="0" smtClean="0"/>
              <a:t>Many ethnicities, many cuisines</a:t>
            </a:r>
            <a:endParaRPr lang="en-GB" sz="2800" dirty="0"/>
          </a:p>
        </p:txBody>
      </p:sp>
      <p:pic>
        <p:nvPicPr>
          <p:cNvPr id="3" name="Picture 2" descr="Malay waru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6" y="2097382"/>
            <a:ext cx="3392507" cy="2518969"/>
          </a:xfrm>
          <a:prstGeom prst="rect">
            <a:avLst/>
          </a:prstGeom>
        </p:spPr>
      </p:pic>
      <p:pic>
        <p:nvPicPr>
          <p:cNvPr id="6" name="Picture 5" descr="indian_coffeesh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34" y="2097382"/>
            <a:ext cx="3600806" cy="2554172"/>
          </a:xfrm>
          <a:prstGeom prst="rect">
            <a:avLst/>
          </a:prstGeom>
        </p:spPr>
      </p:pic>
      <p:pic>
        <p:nvPicPr>
          <p:cNvPr id="7" name="Picture 6" descr="Chinese Sundry sho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91" y="2097382"/>
            <a:ext cx="3419236" cy="2554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778" y="4651554"/>
            <a:ext cx="238009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Malay </a:t>
            </a:r>
            <a:r>
              <a:rPr lang="en-GB" dirty="0" err="1" smtClean="0">
                <a:solidFill>
                  <a:srgbClr val="000000"/>
                </a:solidFill>
              </a:rPr>
              <a:t>W</a:t>
            </a:r>
            <a:r>
              <a:rPr kumimoji="0" lang="en-GB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arung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9807" y="4651554"/>
            <a:ext cx="286988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Indian Coffee Shop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24973" y="4651554"/>
            <a:ext cx="316987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Chinese Sundry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Shop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7986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534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5682"/>
          <a:stretch/>
        </p:blipFill>
        <p:spPr>
          <a:xfrm>
            <a:off x="1344169" y="3298678"/>
            <a:ext cx="2919804" cy="2257592"/>
          </a:xfrm>
          <a:prstGeom prst="rect">
            <a:avLst/>
          </a:prstGeom>
        </p:spPr>
      </p:pic>
      <p:pic>
        <p:nvPicPr>
          <p:cNvPr id="11" name="Picture 2" descr="Image result for roti mama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044" y="3254043"/>
            <a:ext cx="3071268" cy="2302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0" y="31707"/>
            <a:ext cx="12192000" cy="1178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4400" b="1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  <a:lvl6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6pPr>
            <a:lvl7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7pPr>
            <a:lvl8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8pPr>
            <a:lvl9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9pPr>
          </a:lstStyle>
          <a:p>
            <a:r>
              <a:rPr lang="en-US" sz="3200" dirty="0" smtClean="0">
                <a:solidFill>
                  <a:srgbClr val="002060"/>
                </a:solidFill>
              </a:rPr>
              <a:t>The Iconic </a:t>
            </a:r>
            <a:r>
              <a:rPr lang="en-US" sz="3200" i="1" dirty="0" err="1" smtClean="0">
                <a:solidFill>
                  <a:srgbClr val="002060"/>
                </a:solidFill>
              </a:rPr>
              <a:t>Mamak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idx="1"/>
          </p:nvPr>
        </p:nvSpPr>
        <p:spPr>
          <a:xfrm>
            <a:off x="1344169" y="1092669"/>
            <a:ext cx="10144680" cy="231867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MY" sz="200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Y" sz="20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MY" sz="2000" dirty="0" smtClean="0">
                <a:latin typeface="Century Gothic" panose="020B0502020202020204" pitchFamily="34" charset="0"/>
              </a:rPr>
              <a:t>Beyond the food 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MY" sz="2000" dirty="0">
                <a:latin typeface="Century Gothic" panose="020B0502020202020204" pitchFamily="34" charset="0"/>
              </a:rPr>
              <a:t>A place of commensality that transcends ethnic and sociological boundaries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MY" sz="2000" dirty="0" smtClean="0">
                <a:latin typeface="Century Gothic" panose="020B0502020202020204" pitchFamily="34" charset="0"/>
              </a:rPr>
              <a:t>The notion of ‘Great Good Place’ – inclusivity and locality (Oldenburg, 1989)</a:t>
            </a:r>
          </a:p>
          <a:p>
            <a:r>
              <a:rPr lang="en-MY" dirty="0" smtClean="0"/>
              <a:t> </a:t>
            </a:r>
            <a:endParaRPr lang="en-MY" dirty="0"/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02" y="3277195"/>
            <a:ext cx="3418613" cy="227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5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534"/>
            <a:ext cx="12192000" cy="117865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31707"/>
            <a:ext cx="12192000" cy="1178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457200">
              <a:defRPr sz="4400" b="1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  <a:lvl6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6pPr>
            <a:lvl7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7pPr>
            <a:lvl8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8pPr>
            <a:lvl9pPr algn="ctr" defTabSz="457200">
              <a:defRPr sz="4200" b="1">
                <a:latin typeface="Gill Sans SemiBold"/>
                <a:ea typeface="Gill Sans SemiBold"/>
                <a:cs typeface="Gill Sans SemiBold"/>
                <a:sym typeface="Gill Sans SemiBold"/>
              </a:defRPr>
            </a:lvl9pPr>
          </a:lstStyle>
          <a:p>
            <a:r>
              <a:rPr lang="en-US" sz="3200" dirty="0" smtClean="0">
                <a:solidFill>
                  <a:srgbClr val="002060"/>
                </a:solidFill>
              </a:rPr>
              <a:t>The Iconic </a:t>
            </a:r>
            <a:r>
              <a:rPr lang="en-US" sz="3200" i="1" dirty="0" err="1" smtClean="0">
                <a:solidFill>
                  <a:srgbClr val="002060"/>
                </a:solidFill>
              </a:rPr>
              <a:t>Mamak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83" y="1210363"/>
            <a:ext cx="6499038" cy="32576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43083" y="4709394"/>
            <a:ext cx="6499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MY" sz="2000" dirty="0">
                <a:latin typeface="Century Gothic" panose="020B0502020202020204" pitchFamily="34" charset="0"/>
              </a:rPr>
              <a:t>Can it possibly be </a:t>
            </a:r>
            <a:r>
              <a:rPr lang="en-MY" sz="2000" dirty="0" smtClean="0">
                <a:latin typeface="Century Gothic" panose="020B0502020202020204" pitchFamily="34" charset="0"/>
              </a:rPr>
              <a:t>a ‘Social </a:t>
            </a:r>
            <a:r>
              <a:rPr lang="en-MY" sz="2000" dirty="0">
                <a:latin typeface="Century Gothic" panose="020B0502020202020204" pitchFamily="34" charset="0"/>
              </a:rPr>
              <a:t>Equalizer’?</a:t>
            </a:r>
          </a:p>
        </p:txBody>
      </p:sp>
    </p:spTree>
    <p:extLst>
      <p:ext uri="{BB962C8B-B14F-4D97-AF65-F5344CB8AC3E}">
        <p14:creationId xmlns:p14="http://schemas.microsoft.com/office/powerpoint/2010/main" val="1600565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RECALLING FORGOTTEN KNOWLEDGE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99768" y="4454211"/>
            <a:ext cx="7315205" cy="804866"/>
          </a:xfrm>
        </p:spPr>
        <p:txBody>
          <a:bodyPr/>
          <a:lstStyle/>
          <a:p>
            <a:r>
              <a:rPr lang="en-GB" dirty="0" smtClean="0"/>
              <a:t>The Orang </a:t>
            </a:r>
            <a:r>
              <a:rPr lang="en-GB" dirty="0" err="1" smtClean="0"/>
              <a:t>Asli</a:t>
            </a:r>
            <a:r>
              <a:rPr lang="en-GB" dirty="0" smtClean="0"/>
              <a:t> community from Peninsular Malaysia: guardians of traditional knowledge</a:t>
            </a:r>
            <a:endParaRPr lang="en-GB" dirty="0"/>
          </a:p>
        </p:txBody>
      </p:sp>
      <p:pic>
        <p:nvPicPr>
          <p:cNvPr id="6" name="Picture 5" descr="Orang Asli with Pl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75" y="1190088"/>
            <a:ext cx="3030057" cy="3155008"/>
          </a:xfrm>
          <a:prstGeom prst="rect">
            <a:avLst/>
          </a:prstGeom>
        </p:spPr>
      </p:pic>
      <p:pic>
        <p:nvPicPr>
          <p:cNvPr id="7" name="Picture 6" descr="D:\racheltt\Downloads\20952175_10156166032621393_1048242160_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09" y="1190088"/>
            <a:ext cx="6339741" cy="3155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231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Gastronomy              vs.         National Cuisine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993" y="4276626"/>
            <a:ext cx="4829801" cy="64741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dirty="0" smtClean="0"/>
              <a:t>“</a:t>
            </a:r>
            <a:r>
              <a:rPr lang="en-GB" i="1" dirty="0" smtClean="0"/>
              <a:t>The best weapon of a diplomat is his cook</a:t>
            </a:r>
            <a:r>
              <a:rPr lang="en-GB" dirty="0" smtClean="0"/>
              <a:t>.”</a:t>
            </a:r>
            <a:endParaRPr lang="en-GB" dirty="0"/>
          </a:p>
        </p:txBody>
      </p:sp>
      <p:pic>
        <p:nvPicPr>
          <p:cNvPr id="4" name="Picture 3" descr="3 major ethnic group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49" y="1731745"/>
            <a:ext cx="3479800" cy="2336800"/>
          </a:xfrm>
          <a:prstGeom prst="rect">
            <a:avLst/>
          </a:prstGeom>
        </p:spPr>
      </p:pic>
      <p:pic>
        <p:nvPicPr>
          <p:cNvPr id="5" name="Picture 4" descr="250px-Talleyrand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93" y="1620130"/>
            <a:ext cx="2122647" cy="2623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993" y="4883097"/>
            <a:ext cx="4829801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000000"/>
                </a:solidFill>
              </a:rPr>
              <a:t>Charles Maurice de </a:t>
            </a:r>
            <a:r>
              <a:rPr lang="en-GB" sz="1200" dirty="0" err="1" smtClean="0">
                <a:solidFill>
                  <a:srgbClr val="000000"/>
                </a:solidFill>
              </a:rPr>
              <a:t>Tayllerand</a:t>
            </a:r>
            <a:endParaRPr lang="en-GB" sz="1200" dirty="0" smtClean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1754-1838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609" y="1312001"/>
            <a:ext cx="247989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rgbClr val="000000"/>
                </a:solidFill>
              </a:rPr>
              <a:t>International Relations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9716" y="1435466"/>
            <a:ext cx="337983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National Unity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9768" y="4306628"/>
            <a:ext cx="581976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“</a:t>
            </a: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We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need to view cookbooks  (…) as revealing artifacts of culture in the making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”.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9705" y="4914043"/>
            <a:ext cx="3109843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Arjun</a:t>
            </a:r>
            <a:r>
              <a:rPr kumimoji="0" lang="en-GB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GB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Appadurai</a:t>
            </a:r>
            <a:r>
              <a:rPr kumimoji="0" lang="en-GB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1988.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60035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SHAPING AN INCLUSIVE GASTRONOMY</a:t>
            </a:r>
            <a:endParaRPr lang="en-GB" dirty="0"/>
          </a:p>
        </p:txBody>
      </p:sp>
      <p:pic>
        <p:nvPicPr>
          <p:cNvPr id="5" name="Picture 4" descr="Quest for meaning in Foo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" y="1102520"/>
            <a:ext cx="8150463" cy="43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66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86" y="2040147"/>
            <a:ext cx="1999918" cy="1010074"/>
          </a:xfrm>
        </p:spPr>
        <p:txBody>
          <a:bodyPr>
            <a:normAutofit/>
          </a:bodyPr>
          <a:lstStyle/>
          <a:p>
            <a:r>
              <a:rPr lang="en-GB" dirty="0" smtClean="0"/>
              <a:t>CONCLUDING REMARKS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9653" y="5024252"/>
            <a:ext cx="7315205" cy="804866"/>
          </a:xfrm>
        </p:spPr>
        <p:txBody>
          <a:bodyPr/>
          <a:lstStyle/>
          <a:p>
            <a:pPr algn="ctr"/>
            <a:r>
              <a:rPr lang="en-GB" b="1" dirty="0" smtClean="0"/>
              <a:t>SEE YOU IN PARIS!</a:t>
            </a:r>
          </a:p>
          <a:p>
            <a:pPr algn="ctr"/>
            <a:r>
              <a:rPr lang="en-GB" dirty="0" smtClean="0"/>
              <a:t>Check this out: www.food-and-society.com</a:t>
            </a:r>
            <a:endParaRPr lang="en-GB" dirty="0"/>
          </a:p>
        </p:txBody>
      </p:sp>
      <p:pic>
        <p:nvPicPr>
          <p:cNvPr id="4" name="Picture 3" descr="APFS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96" y="361079"/>
            <a:ext cx="9109627" cy="43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79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COOKING AT KAMPUNG CHETTI, MELAKA.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VIDEO: A quick glance at a unique cuisine from the Chitty community</a:t>
            </a:r>
            <a:endParaRPr lang="en-GB" dirty="0"/>
          </a:p>
        </p:txBody>
      </p:sp>
      <p:pic>
        <p:nvPicPr>
          <p:cNvPr id="6" name="Picture 5" descr="Kampung Chetti H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34" y="456460"/>
            <a:ext cx="4099832" cy="3074874"/>
          </a:xfrm>
          <a:prstGeom prst="rect">
            <a:avLst/>
          </a:prstGeom>
        </p:spPr>
      </p:pic>
      <p:pic>
        <p:nvPicPr>
          <p:cNvPr id="7" name="Picture 6" descr="Filmer les prepas culinai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21" y="703671"/>
            <a:ext cx="3770217" cy="28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45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BACK-UP SLIDES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Q&amp;A session</a:t>
            </a:r>
            <a:endParaRPr lang="en-GB" dirty="0"/>
          </a:p>
        </p:txBody>
      </p:sp>
      <p:pic>
        <p:nvPicPr>
          <p:cNvPr id="4" name="Picture 3" descr="APFSN logo-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13" y="1200087"/>
            <a:ext cx="7700893" cy="28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84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2554887" y="192530"/>
            <a:ext cx="6862234" cy="732765"/>
          </a:xfrm>
          <a:prstGeom prst="rect">
            <a:avLst/>
          </a:prstGeom>
        </p:spPr>
        <p:txBody>
          <a:bodyPr/>
          <a:lstStyle>
            <a:lvl1pPr defTabSz="338835">
              <a:defRPr sz="440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 dirty="0">
                <a:solidFill>
                  <a:srgbClr val="85604A"/>
                </a:solidFill>
              </a:rPr>
              <a:t>Gastronomy as “Soft Power”</a:t>
            </a:r>
          </a:p>
        </p:txBody>
      </p:sp>
      <p:pic>
        <p:nvPicPr>
          <p:cNvPr id="50" name="Picture 4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885" y="925295"/>
            <a:ext cx="3171971" cy="3794975"/>
          </a:xfrm>
          <a:prstGeom prst="rect">
            <a:avLst/>
          </a:prstGeom>
        </p:spPr>
      </p:pic>
      <p:pic>
        <p:nvPicPr>
          <p:cNvPr id="51" name="Picture 50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28845" y="2529545"/>
            <a:ext cx="2980863" cy="2190725"/>
          </a:xfrm>
          <a:prstGeom prst="rect">
            <a:avLst/>
          </a:prstGeom>
        </p:spPr>
      </p:pic>
      <p:pic>
        <p:nvPicPr>
          <p:cNvPr id="52" name="Picture 5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99650" y="1045304"/>
            <a:ext cx="3224593" cy="5497673"/>
          </a:xfrm>
          <a:prstGeom prst="rect">
            <a:avLst/>
          </a:prstGeom>
        </p:spPr>
      </p:pic>
      <p:sp>
        <p:nvSpPr>
          <p:cNvPr id="53" name="Shape 53"/>
          <p:cNvSpPr/>
          <p:nvPr/>
        </p:nvSpPr>
        <p:spPr>
          <a:xfrm>
            <a:off x="4248840" y="985296"/>
            <a:ext cx="2860868" cy="1477328"/>
          </a:xfrm>
          <a:prstGeom prst="rect">
            <a:avLst/>
          </a:prstGeom>
          <a:solidFill>
            <a:srgbClr val="E4BE6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25B48"/>
                </a:solidFill>
              </a:rPr>
              <a:t>Nationalism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25B48"/>
                </a:solidFill>
              </a:rPr>
              <a:t>vs.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25B48"/>
                </a:solidFill>
              </a:rPr>
              <a:t>International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625B48"/>
                </a:solidFill>
              </a:rPr>
              <a:t>Relations</a:t>
            </a:r>
          </a:p>
        </p:txBody>
      </p:sp>
      <p:sp>
        <p:nvSpPr>
          <p:cNvPr id="54" name="Shape 54"/>
          <p:cNvSpPr/>
          <p:nvPr/>
        </p:nvSpPr>
        <p:spPr>
          <a:xfrm>
            <a:off x="269989" y="4816241"/>
            <a:ext cx="8229661" cy="769441"/>
          </a:xfrm>
          <a:prstGeom prst="rect">
            <a:avLst/>
          </a:prstGeom>
          <a:solidFill>
            <a:srgbClr val="E4BE6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625B48"/>
                </a:solidFill>
              </a:rPr>
              <a:t>“</a:t>
            </a:r>
            <a:r>
              <a:rPr sz="1600" dirty="0">
                <a:solidFill>
                  <a:srgbClr val="625B48"/>
                </a:solidFill>
              </a:rPr>
              <a:t>Soft power”: </a:t>
            </a:r>
            <a:r>
              <a:rPr sz="1600" i="1" dirty="0">
                <a:solidFill>
                  <a:srgbClr val="625B48"/>
                </a:solidFill>
              </a:rPr>
              <a:t>the power of attraction for a given country – often through cultural medium –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600" i="1" dirty="0">
                <a:solidFill>
                  <a:srgbClr val="625B48"/>
                </a:solidFill>
              </a:rPr>
              <a:t>&gt; </a:t>
            </a:r>
            <a:r>
              <a:rPr sz="1600" dirty="0">
                <a:solidFill>
                  <a:srgbClr val="625B48"/>
                </a:solidFill>
              </a:rPr>
              <a:t>antithesis to “hard power</a:t>
            </a:r>
            <a:r>
              <a:rPr sz="1600" dirty="0" smtClean="0">
                <a:solidFill>
                  <a:srgbClr val="625B48"/>
                </a:solidFill>
              </a:rPr>
              <a:t>”</a:t>
            </a:r>
            <a:r>
              <a:rPr lang="en-US" sz="1600" i="1" dirty="0" smtClean="0">
                <a:solidFill>
                  <a:srgbClr val="625B48"/>
                </a:solidFill>
              </a:rPr>
              <a:t>: </a:t>
            </a:r>
            <a:r>
              <a:rPr sz="1600" i="1" dirty="0" smtClean="0">
                <a:solidFill>
                  <a:srgbClr val="625B48"/>
                </a:solidFill>
              </a:rPr>
              <a:t>a </a:t>
            </a:r>
            <a:r>
              <a:rPr sz="1600" i="1" dirty="0">
                <a:solidFill>
                  <a:srgbClr val="625B48"/>
                </a:solidFill>
              </a:rPr>
              <a:t>form of coercion through military and/or financial means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625B48"/>
                </a:solidFill>
              </a:rPr>
              <a:t>(Nye, 2006).</a:t>
            </a:r>
          </a:p>
        </p:txBody>
      </p:sp>
    </p:spTree>
    <p:extLst>
      <p:ext uri="{BB962C8B-B14F-4D97-AF65-F5344CB8AC3E}">
        <p14:creationId xmlns:p14="http://schemas.microsoft.com/office/powerpoint/2010/main" val="146533682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1068466" y="544532"/>
            <a:ext cx="5602131" cy="1609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 dirty="0">
                <a:solidFill>
                  <a:srgbClr val="625B48"/>
                </a:solidFill>
              </a:rPr>
              <a:t>What </a:t>
            </a:r>
            <a:r>
              <a:rPr lang="en-US" sz="3300" dirty="0" smtClean="0">
                <a:solidFill>
                  <a:srgbClr val="625B48"/>
                </a:solidFill>
              </a:rPr>
              <a:t>medium</a:t>
            </a:r>
            <a:r>
              <a:rPr sz="3300" dirty="0" smtClean="0">
                <a:solidFill>
                  <a:srgbClr val="625B48"/>
                </a:solidFill>
              </a:rPr>
              <a:t> </a:t>
            </a:r>
            <a:r>
              <a:rPr sz="3300" dirty="0">
                <a:solidFill>
                  <a:srgbClr val="625B48"/>
                </a:solidFill>
              </a:rPr>
              <a:t>to legitimate Malaysian Gastronomy as a form of soft power?</a:t>
            </a:r>
          </a:p>
        </p:txBody>
      </p:sp>
      <p:pic>
        <p:nvPicPr>
          <p:cNvPr id="63" name="Picture 6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635" y="2734715"/>
            <a:ext cx="5602130" cy="1388571"/>
          </a:xfrm>
          <a:prstGeom prst="rect">
            <a:avLst/>
          </a:prstGeom>
        </p:spPr>
      </p:pic>
      <p:pic>
        <p:nvPicPr>
          <p:cNvPr id="64" name="Picture 6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6315" y="4123286"/>
            <a:ext cx="3887871" cy="2200154"/>
          </a:xfrm>
          <a:prstGeom prst="rect">
            <a:avLst/>
          </a:prstGeom>
        </p:spPr>
      </p:pic>
      <p:pic>
        <p:nvPicPr>
          <p:cNvPr id="65" name="Picture 6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2503" y="1028173"/>
            <a:ext cx="4041654" cy="2321959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>
            <a:off x="1429334" y="4388651"/>
            <a:ext cx="4038732" cy="923330"/>
          </a:xfrm>
          <a:prstGeom prst="rect">
            <a:avLst/>
          </a:prstGeom>
          <a:gradFill>
            <a:gsLst>
              <a:gs pos="0">
                <a:srgbClr val="A27F58">
                  <a:alpha val="64999"/>
                </a:srgbClr>
              </a:gs>
              <a:gs pos="100000">
                <a:srgbClr val="A27F58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6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625B48"/>
                </a:solidFill>
              </a:rPr>
              <a:t>2 potential benchmarks for Malaysia</a:t>
            </a:r>
          </a:p>
        </p:txBody>
      </p:sp>
      <p:sp>
        <p:nvSpPr>
          <p:cNvPr id="67" name="Shape 67"/>
          <p:cNvSpPr/>
          <p:nvPr/>
        </p:nvSpPr>
        <p:spPr>
          <a:xfrm>
            <a:off x="7676316" y="485446"/>
            <a:ext cx="3900358" cy="292388"/>
          </a:xfrm>
          <a:prstGeom prst="rect">
            <a:avLst/>
          </a:prstGeom>
          <a:solidFill>
            <a:srgbClr val="E4BE6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3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00" dirty="0">
                <a:solidFill>
                  <a:srgbClr val="625B48"/>
                </a:solidFill>
              </a:rPr>
              <a:t>The French Gastronomic Meal</a:t>
            </a:r>
          </a:p>
        </p:txBody>
      </p:sp>
      <p:grpSp>
        <p:nvGrpSpPr>
          <p:cNvPr id="70" name="Group 70"/>
          <p:cNvGrpSpPr/>
          <p:nvPr/>
        </p:nvGrpSpPr>
        <p:grpSpPr>
          <a:xfrm>
            <a:off x="7880653" y="3350132"/>
            <a:ext cx="3625931" cy="656083"/>
            <a:chOff x="-86843" y="-34114"/>
            <a:chExt cx="3867658" cy="933094"/>
          </a:xfrm>
        </p:grpSpPr>
        <p:sp>
          <p:nvSpPr>
            <p:cNvPr id="69" name="Shape 69"/>
            <p:cNvSpPr/>
            <p:nvPr/>
          </p:nvSpPr>
          <p:spPr>
            <a:xfrm>
              <a:off x="1" y="0"/>
              <a:ext cx="3120203" cy="787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>
                  <a:solidFill>
                    <a:srgbClr val="625B48"/>
                  </a:solidFill>
                </a:rPr>
                <a:t>Mexican Traditional Cuisine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>
                  <a:solidFill>
                    <a:srgbClr val="625B48"/>
                  </a:solidFill>
                </a:rPr>
                <a:t>&amp; the “Michoacán Paradigm”</a:t>
              </a:r>
            </a:p>
          </p:txBody>
        </p:sp>
        <p:pic>
          <p:nvPicPr>
            <p:cNvPr id="68" name="Picture 67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6843" y="-34114"/>
              <a:ext cx="3867658" cy="9330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633484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 advAuto="0"/>
      <p:bldP spid="66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971" y="535782"/>
            <a:ext cx="5281509" cy="566738"/>
          </a:xfrm>
        </p:spPr>
        <p:txBody>
          <a:bodyPr/>
          <a:lstStyle/>
          <a:p>
            <a:r>
              <a:rPr lang="en-GB" dirty="0" smtClean="0"/>
              <a:t>FOREWORD: THE MALAY ARCHIPELAGO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456" y="4768119"/>
            <a:ext cx="3710035" cy="452262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FESTIVE FOOD ON THE MALAY PENINSULA.</a:t>
            </a:r>
            <a:endParaRPr lang="en-GB" dirty="0"/>
          </a:p>
        </p:txBody>
      </p:sp>
      <p:pic>
        <p:nvPicPr>
          <p:cNvPr id="5" name="Picture 4" descr="lemang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33" y="535782"/>
            <a:ext cx="2610533" cy="1746304"/>
          </a:xfrm>
          <a:prstGeom prst="rect">
            <a:avLst/>
          </a:prstGeom>
        </p:spPr>
      </p:pic>
      <p:pic>
        <p:nvPicPr>
          <p:cNvPr id="6" name="Picture 5" descr="lemang-malay-served-rendang-ayam-5990967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66" y="657502"/>
            <a:ext cx="2438400" cy="1624584"/>
          </a:xfrm>
          <a:prstGeom prst="rect">
            <a:avLst/>
          </a:prstGeom>
        </p:spPr>
      </p:pic>
      <p:pic>
        <p:nvPicPr>
          <p:cNvPr id="7" name="Picture 6" descr="Beef rend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1" y="1380101"/>
            <a:ext cx="5281509" cy="2966635"/>
          </a:xfrm>
          <a:prstGeom prst="rect">
            <a:avLst/>
          </a:prstGeom>
        </p:spPr>
      </p:pic>
      <p:pic>
        <p:nvPicPr>
          <p:cNvPr id="8" name="Picture 7" descr="malaysiamap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12" y="2545175"/>
            <a:ext cx="4375874" cy="22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02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1035844" y="401836"/>
            <a:ext cx="5929313" cy="12382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85604A"/>
                </a:solidFill>
              </a:rPr>
              <a:t>Mexico</a:t>
            </a:r>
            <a:r>
              <a:rPr sz="3200" dirty="0">
                <a:solidFill>
                  <a:srgbClr val="85604A"/>
                </a:solidFill>
              </a:rPr>
              <a:t>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85604A"/>
                </a:solidFill>
              </a:rPr>
              <a:t>The Michoacán Paradigm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85604A"/>
                </a:solidFill>
              </a:rPr>
              <a:t>as </a:t>
            </a:r>
            <a:r>
              <a:rPr sz="2500" dirty="0" smtClean="0">
                <a:solidFill>
                  <a:srgbClr val="85604A"/>
                </a:solidFill>
              </a:rPr>
              <a:t>a</a:t>
            </a:r>
            <a:r>
              <a:rPr lang="en-US" sz="2500" dirty="0" smtClean="0">
                <a:solidFill>
                  <a:srgbClr val="85604A"/>
                </a:solidFill>
              </a:rPr>
              <a:t>lternative</a:t>
            </a:r>
            <a:r>
              <a:rPr sz="2500" dirty="0" smtClean="0">
                <a:solidFill>
                  <a:srgbClr val="85604A"/>
                </a:solidFill>
              </a:rPr>
              <a:t> </a:t>
            </a:r>
            <a:r>
              <a:rPr sz="2500" dirty="0">
                <a:solidFill>
                  <a:srgbClr val="85604A"/>
                </a:solidFill>
              </a:rPr>
              <a:t>process of Gastronomisation</a:t>
            </a:r>
          </a:p>
        </p:txBody>
      </p:sp>
      <p:pic>
        <p:nvPicPr>
          <p:cNvPr id="102" name="Picture 10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9774" y="2391412"/>
            <a:ext cx="5534762" cy="3000376"/>
          </a:xfrm>
          <a:prstGeom prst="rect">
            <a:avLst/>
          </a:prstGeom>
        </p:spPr>
      </p:pic>
      <p:pic>
        <p:nvPicPr>
          <p:cNvPr id="103" name="Picture 10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2128" y="1640120"/>
            <a:ext cx="3131345" cy="4019560"/>
          </a:xfrm>
          <a:prstGeom prst="rect">
            <a:avLst/>
          </a:prstGeom>
        </p:spPr>
      </p:pic>
      <p:pic>
        <p:nvPicPr>
          <p:cNvPr id="104" name="Picture 10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19687" y="456204"/>
            <a:ext cx="3565165" cy="18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68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9780" y="647891"/>
            <a:ext cx="5728985" cy="2027040"/>
          </a:xfrm>
          <a:prstGeom prst="rect">
            <a:avLst/>
          </a:prstGeom>
        </p:spPr>
      </p:pic>
      <p:pic>
        <p:nvPicPr>
          <p:cNvPr id="107" name="Picture 106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9048" y="2870857"/>
            <a:ext cx="5370282" cy="2634358"/>
          </a:xfrm>
          <a:prstGeom prst="rect">
            <a:avLst/>
          </a:prstGeom>
        </p:spPr>
      </p:pic>
      <p:pic>
        <p:nvPicPr>
          <p:cNvPr id="108" name="Picture 107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831" y="2870857"/>
            <a:ext cx="4642051" cy="2238891"/>
          </a:xfrm>
          <a:prstGeom prst="rect">
            <a:avLst/>
          </a:prstGeom>
        </p:spPr>
      </p:pic>
      <p:sp>
        <p:nvSpPr>
          <p:cNvPr id="109" name="Shape 109"/>
          <p:cNvSpPr/>
          <p:nvPr/>
        </p:nvSpPr>
        <p:spPr>
          <a:xfrm>
            <a:off x="760627" y="1290101"/>
            <a:ext cx="3922275" cy="793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625B48"/>
                </a:solidFill>
              </a:rPr>
              <a:t>The Region of Michoacán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625B48"/>
                </a:solidFill>
              </a:rPr>
              <a:t>in MEXICO</a:t>
            </a:r>
          </a:p>
        </p:txBody>
      </p:sp>
    </p:spTree>
    <p:extLst>
      <p:ext uri="{BB962C8B-B14F-4D97-AF65-F5344CB8AC3E}">
        <p14:creationId xmlns:p14="http://schemas.microsoft.com/office/powerpoint/2010/main" val="3609203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2596112" y="466134"/>
            <a:ext cx="7866404" cy="110135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85604A"/>
                </a:solidFill>
              </a:rPr>
              <a:t>The Michoacán Paradigm</a:t>
            </a:r>
          </a:p>
        </p:txBody>
      </p:sp>
      <p:sp>
        <p:nvSpPr>
          <p:cNvPr id="112" name="Shape 112"/>
          <p:cNvSpPr/>
          <p:nvPr/>
        </p:nvSpPr>
        <p:spPr>
          <a:xfrm>
            <a:off x="3129872" y="5235261"/>
            <a:ext cx="7772626" cy="57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520" tIns="42520" rIns="42520" bIns="4252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625B48"/>
                </a:solidFill>
              </a:rPr>
              <a:t>La formación de una “cultura de uso y manejo ecológico del agua” que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625B48"/>
                </a:solidFill>
              </a:rPr>
              <a:t>está asociada con la cosmovisión purépecha del mundo</a:t>
            </a:r>
          </a:p>
        </p:txBody>
      </p:sp>
      <p:pic>
        <p:nvPicPr>
          <p:cNvPr id="113" name="Picture 11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3563" y="2666603"/>
            <a:ext cx="4909609" cy="2400158"/>
          </a:xfrm>
          <a:prstGeom prst="rect">
            <a:avLst/>
          </a:prstGeom>
        </p:spPr>
      </p:pic>
      <p:pic>
        <p:nvPicPr>
          <p:cNvPr id="114" name="Picture 11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6125" y="3528002"/>
            <a:ext cx="2595563" cy="1428751"/>
          </a:xfrm>
          <a:prstGeom prst="rect">
            <a:avLst/>
          </a:prstGeom>
        </p:spPr>
      </p:pic>
      <p:pic>
        <p:nvPicPr>
          <p:cNvPr id="115" name="Picture 11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76125" y="1567486"/>
            <a:ext cx="2595563" cy="1268016"/>
          </a:xfrm>
          <a:prstGeom prst="rect">
            <a:avLst/>
          </a:prstGeom>
        </p:spPr>
      </p:pic>
      <p:grpSp>
        <p:nvGrpSpPr>
          <p:cNvPr id="118" name="Group 118"/>
          <p:cNvGrpSpPr/>
          <p:nvPr/>
        </p:nvGrpSpPr>
        <p:grpSpPr>
          <a:xfrm>
            <a:off x="2019884" y="1496760"/>
            <a:ext cx="4957236" cy="1033522"/>
            <a:chOff x="-25400" y="-25400"/>
            <a:chExt cx="5287716" cy="1469896"/>
          </a:xfrm>
        </p:grpSpPr>
        <p:sp>
          <p:nvSpPr>
            <p:cNvPr id="117" name="Shape 117"/>
            <p:cNvSpPr/>
            <p:nvPr/>
          </p:nvSpPr>
          <p:spPr>
            <a:xfrm>
              <a:off x="1" y="-1"/>
              <a:ext cx="5236916" cy="1444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 b="1">
                  <a:solidFill>
                    <a:srgbClr val="625B48"/>
                  </a:solidFill>
                </a:rPr>
                <a:t>Keywords: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>
                  <a:solidFill>
                    <a:srgbClr val="625B48"/>
                  </a:solidFill>
                </a:rPr>
                <a:t>Indigenous Cuisine 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>
                  <a:solidFill>
                    <a:srgbClr val="625B48"/>
                  </a:solidFill>
                </a:rPr>
                <a:t>Sustainable Eco-System</a:t>
              </a:r>
            </a:p>
          </p:txBody>
        </p:sp>
        <p:pic>
          <p:nvPicPr>
            <p:cNvPr id="116" name="Picture 115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5400" y="-25400"/>
              <a:ext cx="5287716" cy="146527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294101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1035844" y="401836"/>
            <a:ext cx="10120313" cy="1013915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 dirty="0">
                <a:solidFill>
                  <a:srgbClr val="85604A"/>
                </a:solidFill>
              </a:rPr>
              <a:t>Invention of a New “Haute Cuisine”</a:t>
            </a:r>
          </a:p>
        </p:txBody>
      </p:sp>
      <p:sp>
        <p:nvSpPr>
          <p:cNvPr id="121" name="Shape 121"/>
          <p:cNvSpPr/>
          <p:nvPr/>
        </p:nvSpPr>
        <p:spPr>
          <a:xfrm>
            <a:off x="1340915" y="3251039"/>
            <a:ext cx="8621235" cy="47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25B48"/>
                </a:solidFill>
              </a:rPr>
              <a:t>The “naming effect”: Michoacán/Mexican Traditional Cuisine</a:t>
            </a:r>
          </a:p>
        </p:txBody>
      </p:sp>
      <p:sp>
        <p:nvSpPr>
          <p:cNvPr id="122" name="Shape 122"/>
          <p:cNvSpPr/>
          <p:nvPr/>
        </p:nvSpPr>
        <p:spPr>
          <a:xfrm>
            <a:off x="1039945" y="3737680"/>
            <a:ext cx="8922205" cy="43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625B48"/>
                </a:solidFill>
              </a:rPr>
              <a:t>UNESCO merges 2 foodways &amp; links the Local to the Cosmopolitan </a:t>
            </a:r>
          </a:p>
        </p:txBody>
      </p:sp>
      <p:sp>
        <p:nvSpPr>
          <p:cNvPr id="123" name="Shape 123"/>
          <p:cNvSpPr/>
          <p:nvPr/>
        </p:nvSpPr>
        <p:spPr>
          <a:xfrm>
            <a:off x="1039945" y="4347289"/>
            <a:ext cx="9109878" cy="92333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625B48"/>
                </a:solidFill>
              </a:rPr>
              <a:t>Creates a success story and endorses the birth of the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625B48"/>
                </a:solidFill>
              </a:rPr>
              <a:t>“</a:t>
            </a:r>
            <a:r>
              <a:rPr sz="3000" b="1" dirty="0">
                <a:solidFill>
                  <a:srgbClr val="625B48"/>
                </a:solidFill>
              </a:rPr>
              <a:t>Haute Traditional</a:t>
            </a:r>
            <a:r>
              <a:rPr sz="3000" dirty="0">
                <a:solidFill>
                  <a:srgbClr val="625B48"/>
                </a:solidFill>
              </a:rPr>
              <a:t>” Cuisine (Sammells, 2016).</a:t>
            </a:r>
          </a:p>
        </p:txBody>
      </p:sp>
      <p:pic>
        <p:nvPicPr>
          <p:cNvPr id="124" name="Picture 12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7300" y="1415751"/>
            <a:ext cx="3268922" cy="1816445"/>
          </a:xfrm>
          <a:prstGeom prst="rect">
            <a:avLst/>
          </a:prstGeom>
        </p:spPr>
      </p:pic>
      <p:pic>
        <p:nvPicPr>
          <p:cNvPr id="125" name="Picture 12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3492" y="1415751"/>
            <a:ext cx="3268922" cy="18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4909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 advAuto="0"/>
      <p:bldP spid="122" grpId="0" animBg="1" advAuto="0"/>
      <p:bldP spid="123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858" y="3850281"/>
            <a:ext cx="9652001" cy="863622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Snapshots of culinary history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0858" y="3459379"/>
            <a:ext cx="9652001" cy="410903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Back tracking Malaysian cuisine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majapahit-empire-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61" y="485399"/>
            <a:ext cx="5809236" cy="30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4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10158" y="365769"/>
            <a:ext cx="7315205" cy="566738"/>
          </a:xfrm>
        </p:spPr>
        <p:txBody>
          <a:bodyPr/>
          <a:lstStyle/>
          <a:p>
            <a:pPr algn="ctr"/>
            <a:r>
              <a:rPr lang="en-GB" dirty="0" smtClean="0"/>
              <a:t>THE SPICE TRADE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545623" y="5300385"/>
            <a:ext cx="6379740" cy="555758"/>
          </a:xfrm>
        </p:spPr>
        <p:txBody>
          <a:bodyPr/>
          <a:lstStyle/>
          <a:p>
            <a:r>
              <a:rPr lang="en-GB" dirty="0" smtClean="0"/>
              <a:t>14</a:t>
            </a:r>
            <a:r>
              <a:rPr lang="en-GB" baseline="30000" dirty="0" smtClean="0"/>
              <a:t>th</a:t>
            </a:r>
            <a:r>
              <a:rPr lang="en-GB" dirty="0" smtClean="0"/>
              <a:t> century: the wealth</a:t>
            </a:r>
            <a:r>
              <a:rPr lang="en-GB" dirty="0"/>
              <a:t> </a:t>
            </a:r>
            <a:r>
              <a:rPr lang="en-GB" dirty="0" smtClean="0"/>
              <a:t>from the </a:t>
            </a:r>
            <a:r>
              <a:rPr lang="en-GB" dirty="0" err="1" smtClean="0"/>
              <a:t>Molucca</a:t>
            </a:r>
            <a:r>
              <a:rPr lang="en-GB" dirty="0" smtClean="0"/>
              <a:t> (Maluku) islands.</a:t>
            </a:r>
            <a:endParaRPr lang="en-GB" dirty="0"/>
          </a:p>
        </p:txBody>
      </p:sp>
      <p:pic>
        <p:nvPicPr>
          <p:cNvPr id="11" name="Picture 10" descr="maps-paintings-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17" y="1102520"/>
            <a:ext cx="7565646" cy="409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17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803" y="2617379"/>
            <a:ext cx="3080061" cy="566738"/>
          </a:xfrm>
        </p:spPr>
        <p:txBody>
          <a:bodyPr>
            <a:noAutofit/>
          </a:bodyPr>
          <a:lstStyle/>
          <a:p>
            <a:pPr algn="ctr"/>
            <a:r>
              <a:rPr lang="en-GB" sz="1600" dirty="0" smtClean="0"/>
              <a:t>THE RISE OF THE</a:t>
            </a:r>
            <a:br>
              <a:rPr lang="en-GB" sz="1600" dirty="0" smtClean="0"/>
            </a:br>
            <a:r>
              <a:rPr lang="en-GB" sz="1600" dirty="0" smtClean="0"/>
              <a:t>MELAKA SULTANATE</a:t>
            </a:r>
            <a:br>
              <a:rPr lang="en-GB" sz="1600" dirty="0" smtClean="0"/>
            </a:br>
            <a:r>
              <a:rPr lang="en-GB" sz="1600" dirty="0" smtClean="0"/>
              <a:t>circa 1400 AD</a:t>
            </a:r>
            <a:endParaRPr lang="en-GB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656" y="2617379"/>
            <a:ext cx="3175188" cy="804866"/>
          </a:xfrm>
        </p:spPr>
        <p:txBody>
          <a:bodyPr/>
          <a:lstStyle/>
          <a:p>
            <a:pPr algn="ctr"/>
            <a:r>
              <a:rPr lang="en-GB" dirty="0" smtClean="0"/>
              <a:t>“WHOEVER HOLDS MALACCA HAS A HAND ON VENICE’S THROAT”. </a:t>
            </a:r>
            <a:endParaRPr lang="en-GB" dirty="0"/>
          </a:p>
        </p:txBody>
      </p:sp>
      <p:pic>
        <p:nvPicPr>
          <p:cNvPr id="7" name="Picture 6" descr="MALACCA MAP 15 A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64" y="320023"/>
            <a:ext cx="4920697" cy="5567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9636" y="3191414"/>
            <a:ext cx="245990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Portuguese</a:t>
            </a: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proverb, 16</a:t>
            </a:r>
            <a:r>
              <a:rPr kumimoji="0" lang="en-GB" sz="12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</a:t>
            </a: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century.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63402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745" y="375770"/>
            <a:ext cx="5069979" cy="5667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PORTUGUESE INFLUENCE 1511-1610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4684" y="5079063"/>
            <a:ext cx="4879986" cy="526153"/>
          </a:xfrm>
        </p:spPr>
        <p:txBody>
          <a:bodyPr/>
          <a:lstStyle/>
          <a:p>
            <a:r>
              <a:rPr lang="en-GB" dirty="0" smtClean="0"/>
              <a:t>1511 AD : The Conquest of Melaka by Alfonso de Albuquerque</a:t>
            </a:r>
            <a:endParaRPr lang="en-GB" dirty="0"/>
          </a:p>
        </p:txBody>
      </p:sp>
      <p:pic>
        <p:nvPicPr>
          <p:cNvPr id="4" name="Picture 3" descr="Conquista de Malacca 1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823" y="296512"/>
            <a:ext cx="2984730" cy="478255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9631" y="1350098"/>
            <a:ext cx="3905053" cy="192014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5266" y="3355134"/>
            <a:ext cx="2304481" cy="2025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969" y="2179459"/>
            <a:ext cx="191992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4746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625B48"/>
                </a:solidFill>
              </a:rPr>
              <a:t>The </a:t>
            </a:r>
            <a:r>
              <a:rPr lang="en-US" dirty="0" smtClean="0">
                <a:solidFill>
                  <a:srgbClr val="625B48"/>
                </a:solidFill>
              </a:rPr>
              <a:t>Devils’ </a:t>
            </a:r>
            <a:r>
              <a:rPr lang="en-US" dirty="0">
                <a:solidFill>
                  <a:srgbClr val="625B48"/>
                </a:solidFill>
              </a:rPr>
              <a:t>curry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971" y="4320315"/>
            <a:ext cx="304987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4746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625B48"/>
                </a:solidFill>
              </a:rPr>
              <a:t>The Kaya (</a:t>
            </a:r>
            <a:r>
              <a:rPr lang="en-US" dirty="0" smtClean="0">
                <a:solidFill>
                  <a:srgbClr val="625B48"/>
                </a:solidFill>
              </a:rPr>
              <a:t>“</a:t>
            </a:r>
            <a:r>
              <a:rPr lang="pt-PT" i="1" dirty="0" smtClean="0">
                <a:solidFill>
                  <a:srgbClr val="625B48"/>
                </a:solidFill>
              </a:rPr>
              <a:t>Doce de Ovo</a:t>
            </a:r>
            <a:r>
              <a:rPr lang="en-US" dirty="0" smtClean="0">
                <a:solidFill>
                  <a:srgbClr val="625B48"/>
                </a:solidFill>
              </a:rPr>
              <a:t>”</a:t>
            </a:r>
            <a:r>
              <a:rPr lang="en-US" dirty="0">
                <a:solidFill>
                  <a:srgbClr val="625B48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9397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15</a:t>
            </a:r>
            <a:r>
              <a:rPr lang="en-GB" baseline="30000" dirty="0" smtClean="0"/>
              <a:t>th</a:t>
            </a:r>
            <a:r>
              <a:rPr lang="en-GB" dirty="0" smtClean="0"/>
              <a:t> century onwards: THE PECULIAR CASE OF THE PERANAKANS</a:t>
            </a:r>
            <a:br>
              <a:rPr lang="en-GB" dirty="0" smtClean="0"/>
            </a:br>
            <a:r>
              <a:rPr lang="en-GB" dirty="0" smtClean="0"/>
              <a:t>Blurring ethnic boundaries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580" y="4437974"/>
            <a:ext cx="4380194" cy="804866"/>
          </a:xfrm>
        </p:spPr>
        <p:txBody>
          <a:bodyPr/>
          <a:lstStyle/>
          <a:p>
            <a:pPr algn="ctr"/>
            <a:r>
              <a:rPr lang="en-GB" dirty="0" err="1" smtClean="0"/>
              <a:t>Peranakan</a:t>
            </a:r>
            <a:r>
              <a:rPr lang="en-GB" dirty="0" smtClean="0"/>
              <a:t>-Indians: The “</a:t>
            </a:r>
            <a:r>
              <a:rPr lang="en-GB" dirty="0" err="1" smtClean="0"/>
              <a:t>Chitties</a:t>
            </a:r>
            <a:r>
              <a:rPr lang="en-GB" dirty="0" smtClean="0"/>
              <a:t>”</a:t>
            </a:r>
          </a:p>
          <a:p>
            <a:pPr algn="ctr"/>
            <a:r>
              <a:rPr lang="en-GB" i="1" dirty="0" smtClean="0"/>
              <a:t>Melaka </a:t>
            </a:r>
            <a:r>
              <a:rPr lang="en-GB" i="1" dirty="0" err="1" smtClean="0"/>
              <a:t>Chettis</a:t>
            </a:r>
            <a:endParaRPr lang="en-GB" i="1" dirty="0" smtClean="0"/>
          </a:p>
        </p:txBody>
      </p:sp>
      <p:pic>
        <p:nvPicPr>
          <p:cNvPr id="4" name="Picture 3" descr="Peranakan Chine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48" y="968175"/>
            <a:ext cx="4370008" cy="3213492"/>
          </a:xfrm>
          <a:prstGeom prst="rect">
            <a:avLst/>
          </a:prstGeom>
        </p:spPr>
      </p:pic>
      <p:pic>
        <p:nvPicPr>
          <p:cNvPr id="6" name="Picture 5" descr="Chitty_slider_pi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" y="1306596"/>
            <a:ext cx="4671990" cy="2875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9548" y="4437974"/>
            <a:ext cx="437000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cs typeface="Gill Sans"/>
                <a:sym typeface="Helvetica"/>
              </a:rPr>
              <a:t>Peranakan</a:t>
            </a:r>
            <a:r>
              <a:rPr kumimoji="0" lang="en-GB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cs typeface="Gill Sans"/>
                <a:sym typeface="Helvetica"/>
              </a:rPr>
              <a:t>-Chinese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i="1" dirty="0" smtClean="0">
                <a:solidFill>
                  <a:srgbClr val="000000"/>
                </a:solidFill>
                <a:latin typeface="Gill Sans"/>
                <a:cs typeface="Gill Sans"/>
              </a:rPr>
              <a:t>Baba-</a:t>
            </a:r>
            <a:r>
              <a:rPr lang="en-GB" sz="1600" i="1" dirty="0" err="1" smtClean="0">
                <a:solidFill>
                  <a:srgbClr val="000000"/>
                </a:solidFill>
                <a:latin typeface="Gill Sans"/>
                <a:cs typeface="Gill Sans"/>
              </a:rPr>
              <a:t>Nyonya</a:t>
            </a:r>
            <a:r>
              <a:rPr lang="en-GB" sz="1600" i="1" dirty="0" smtClean="0">
                <a:solidFill>
                  <a:srgbClr val="000000"/>
                </a:solidFill>
                <a:latin typeface="Gill Sans"/>
                <a:cs typeface="Gill Sans"/>
              </a:rPr>
              <a:t> of Melaka</a:t>
            </a:r>
            <a:endParaRPr kumimoji="0" lang="en-GB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cs typeface="Gill Sans"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9806" y="5073565"/>
            <a:ext cx="232990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cs typeface="Gill Sans"/>
                <a:sym typeface="Helvetica"/>
              </a:rPr>
              <a:t>The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cs typeface="Gill Sans"/>
                <a:sym typeface="Helvetica"/>
              </a:rPr>
              <a:t> </a:t>
            </a:r>
            <a:r>
              <a:rPr kumimoji="0" lang="en-GB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cs typeface="Gill Sans"/>
                <a:sym typeface="Helvetica"/>
              </a:rPr>
              <a:t>Jawi</a:t>
            </a:r>
            <a:r>
              <a:rPr lang="en-GB" sz="1600" dirty="0" err="1" smtClean="0">
                <a:solidFill>
                  <a:srgbClr val="000000"/>
                </a:solidFill>
                <a:latin typeface="Gill Sans"/>
                <a:cs typeface="Gill Sans"/>
              </a:rPr>
              <a:t>-Peranakan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cs typeface="Gill San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31199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DIFFUSION OF PERANAKAN CUISINES</a:t>
            </a:r>
            <a:br>
              <a:rPr lang="en-GB" dirty="0" smtClean="0"/>
            </a:br>
            <a:r>
              <a:rPr lang="en-GB" dirty="0" smtClean="0"/>
              <a:t>One most iconic but commoditized </a:t>
            </a:r>
            <a:endParaRPr lang="en-GB" dirty="0"/>
          </a:p>
        </p:txBody>
      </p:sp>
      <p:pic>
        <p:nvPicPr>
          <p:cNvPr id="5" name="Picture 4" descr="Nasi Ul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4" y="1263813"/>
            <a:ext cx="4937560" cy="4086577"/>
          </a:xfrm>
          <a:prstGeom prst="rect">
            <a:avLst/>
          </a:prstGeom>
        </p:spPr>
      </p:pic>
      <p:pic>
        <p:nvPicPr>
          <p:cNvPr id="6" name="Picture 5" descr="Nyonya kui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87" y="335772"/>
            <a:ext cx="3769845" cy="53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21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14909</TotalTime>
  <Words>735</Words>
  <Application>Microsoft Office PowerPoint</Application>
  <PresentationFormat>Widescreen</PresentationFormat>
  <Paragraphs>133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Avenir Roman</vt:lpstr>
      <vt:lpstr>Gill Sans</vt:lpstr>
      <vt:lpstr>Gill Sans SemiBold</vt:lpstr>
      <vt:lpstr>Arial</vt:lpstr>
      <vt:lpstr>Calibri</vt:lpstr>
      <vt:lpstr>Century Gothic</vt:lpstr>
      <vt:lpstr>Helvetica</vt:lpstr>
      <vt:lpstr>Default</vt:lpstr>
      <vt:lpstr>The Making of A Malaysian Gastronomy</vt:lpstr>
      <vt:lpstr>Many ethnicities, many cuisines</vt:lpstr>
      <vt:lpstr>FOREWORD: THE MALAY ARCHIPELAGO</vt:lpstr>
      <vt:lpstr>Snapshots of culinary history</vt:lpstr>
      <vt:lpstr>THE SPICE TRADE</vt:lpstr>
      <vt:lpstr>THE RISE OF THE MELAKA SULTANATE circa 1400 AD</vt:lpstr>
      <vt:lpstr> THE PORTUGUESE INFLUENCE 1511-1610</vt:lpstr>
      <vt:lpstr>15th century onwards: THE PECULIAR CASE OF THE PERANAKANS Blurring ethnic boundaries</vt:lpstr>
      <vt:lpstr>DIFFUSION OF PERANAKAN CUISINES One most iconic but commoditized </vt:lpstr>
      <vt:lpstr>AFTER A DUTCH TRANSITION… 1824-1957: THE BRITISH INFLUENCE</vt:lpstr>
      <vt:lpstr>Kopitiam and the Hainanese Cookboys </vt:lpstr>
      <vt:lpstr>Kopitiam and the Hainanese Cookboys </vt:lpstr>
      <vt:lpstr>Kopitiam and the Hainanese Cookboys </vt:lpstr>
      <vt:lpstr>Kopitiam and the Hainanese Cookboys </vt:lpstr>
      <vt:lpstr>Kopitiam and the Hainanese Cookboys </vt:lpstr>
      <vt:lpstr>The Story of Bak Kut Teh </vt:lpstr>
      <vt:lpstr>The Story of Bak Kut Teh </vt:lpstr>
      <vt:lpstr>The Story of Bak Kut Teh </vt:lpstr>
      <vt:lpstr>The Iconic Mamak </vt:lpstr>
      <vt:lpstr> </vt:lpstr>
      <vt:lpstr> </vt:lpstr>
      <vt:lpstr>RECALLING FORGOTTEN KNOWLEDGE</vt:lpstr>
      <vt:lpstr>Gastronomy              vs.         National Cuisine</vt:lpstr>
      <vt:lpstr>SHAPING AN INCLUSIVE GASTRONOMY</vt:lpstr>
      <vt:lpstr>CONCLUDING REMARKS</vt:lpstr>
      <vt:lpstr>COOKING AT KAMPUNG CHETTI, MELAKA.</vt:lpstr>
      <vt:lpstr>BACK-UP SLIDES</vt:lpstr>
      <vt:lpstr>Gastronomy as “Soft Power”</vt:lpstr>
      <vt:lpstr>PowerPoint Presentation</vt:lpstr>
      <vt:lpstr>Mexico: The Michoacán Paradigm  as alternative process of Gastronomisation</vt:lpstr>
      <vt:lpstr>PowerPoint Presentation</vt:lpstr>
      <vt:lpstr>The Michoacán Paradigm</vt:lpstr>
      <vt:lpstr>Invention of a New “Haute Cuisine”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Anisha Chai Mee Fong</dc:creator>
  <cp:lastModifiedBy>Anisha Chai Mee Fong</cp:lastModifiedBy>
  <cp:revision>69</cp:revision>
  <cp:lastPrinted>2018-07-02T05:48:50Z</cp:lastPrinted>
  <dcterms:modified xsi:type="dcterms:W3CDTF">2018-07-02T08:28:24Z</dcterms:modified>
</cp:coreProperties>
</file>